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1.jpeg" ContentType="image/jpeg"/>
  <Override PartName="/ppt/media/image9.jpeg" ContentType="image/jpeg"/>
  <Override PartName="/ppt/media/image7.png" ContentType="image/png"/>
  <Override PartName="/ppt/media/image12.jpeg" ContentType="image/jpeg"/>
  <Override PartName="/ppt/media/image6.png" ContentType="image/png"/>
  <Override PartName="/ppt/media/image10.jpeg" ContentType="image/jpeg"/>
  <Override PartName="/ppt/media/image8.jpeg" ContentType="image/jpeg"/>
  <Override PartName="/ppt/media/image5.jpeg" ContentType="image/jpeg"/>
  <Override PartName="/ppt/media/image4.png" ContentType="image/png"/>
  <Override PartName="/ppt/media/image13.jpeg" ContentType="image/jpe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5.jpeg" ContentType="image/jpeg"/>
  <Override PartName="/ppt/media/image17.png" ContentType="image/png"/>
  <Override PartName="/ppt/media/image16.jpeg" ContentType="image/jpeg"/>
  <Override PartName="/ppt/media/image14.jpeg" ContentType="image/jpeg"/>
  <Override PartName="/ppt/media/image2.png" ContentType="image/png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1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1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2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3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6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7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0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11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2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3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4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" name="CustomShape 40" hidden="1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41" hidden="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42" hidden="1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" name="Group 43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sp>
          <p:nvSpPr>
            <p:cNvPr id="43" name="CustomShape 44"/>
            <p:cNvSpPr/>
            <p:nvPr/>
          </p:nvSpPr>
          <p:spPr>
            <a:xfrm>
              <a:off x="0" y="0"/>
              <a:ext cx="12190680" cy="68565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5"/>
            <p:cNvSpPr/>
            <p:nvPr/>
          </p:nvSpPr>
          <p:spPr>
            <a:xfrm>
              <a:off x="0" y="1440"/>
              <a:ext cx="12190680" cy="685512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" name="CustomShape 46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4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734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735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736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37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38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39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740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41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42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43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744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45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46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747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8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9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50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1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2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3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5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6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7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8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9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0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1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2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3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4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5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6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7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8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9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0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1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72" name="CustomShape 40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4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42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PlaceHolder 4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6" name="PlaceHolder 4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814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815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816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17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18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819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820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21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22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823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824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25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26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827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8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9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830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1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2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3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4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5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6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7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8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9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0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1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2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3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4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5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6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7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8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9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0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1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52" name="CustomShape 40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4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42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PlaceHolder 4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56" name="PlaceHolder 4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894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895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896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97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98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899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900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01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02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903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904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05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06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07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8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9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910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1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2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3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4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5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6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7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8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9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0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1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3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4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5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7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8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9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0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1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2" name="CustomShape 40" hidden="1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41" hidden="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42" hidden="1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35" name="Group 43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sp>
          <p:nvSpPr>
            <p:cNvPr id="936" name="CustomShape 44"/>
            <p:cNvSpPr/>
            <p:nvPr/>
          </p:nvSpPr>
          <p:spPr>
            <a:xfrm>
              <a:off x="0" y="0"/>
              <a:ext cx="12190680" cy="68565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7" name="CustomShape 45"/>
            <p:cNvSpPr/>
            <p:nvPr/>
          </p:nvSpPr>
          <p:spPr>
            <a:xfrm>
              <a:off x="0" y="1440"/>
              <a:ext cx="12190680" cy="685512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8" name="CustomShape 46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PlaceHolder 4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40" name="PlaceHolder 4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978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979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980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81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82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983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984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85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86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987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988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89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90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91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92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93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994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5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6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7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8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9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0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1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2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3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4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5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6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7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8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9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0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1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2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3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4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5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16" name="CustomShape 40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7" name="CustomShape 4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8" name="CustomShape 42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9" name="PlaceHolder 4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20" name="PlaceHolder 4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85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86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87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8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9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90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91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2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3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94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95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6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7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8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9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01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CustomShape 40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2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PlaceHolder 4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27" name="PlaceHolder 4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165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166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167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8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9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70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171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2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3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74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175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6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7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78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81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2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3" name="CustomShape 40" hidden="1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1" hidden="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2" hidden="1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3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PlaceHolder 4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08" name="PlaceHolder 4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246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247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248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49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50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251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252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53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54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255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256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57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58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59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62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1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7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2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4" name="CustomShape 40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42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PlaceHolder 4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88" name="PlaceHolder 4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326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327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328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29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30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331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332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33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34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335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336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37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38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339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0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1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42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4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5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0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1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2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3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7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8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9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0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2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4" name="CustomShape 40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2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PlaceHolder 4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68" name="PlaceHolder 4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406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407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408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09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0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411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412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3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4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415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416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7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8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19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0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1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22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3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4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5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7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8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2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3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4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7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8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9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0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1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2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3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44" name="CustomShape 40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42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PlaceHolder 4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48" name="PlaceHolder 4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486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487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488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89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90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491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492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93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94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495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496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97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98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99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0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1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02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9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0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8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9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0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1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2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3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24" name="CustomShape 40" hidden="1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41" hidden="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42" hidden="1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27" name="Group 43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sp>
          <p:nvSpPr>
            <p:cNvPr id="528" name="CustomShape 44"/>
            <p:cNvSpPr/>
            <p:nvPr/>
          </p:nvSpPr>
          <p:spPr>
            <a:xfrm>
              <a:off x="0" y="0"/>
              <a:ext cx="12190680" cy="68565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45"/>
            <p:cNvSpPr/>
            <p:nvPr/>
          </p:nvSpPr>
          <p:spPr>
            <a:xfrm>
              <a:off x="0" y="1440"/>
              <a:ext cx="12190680" cy="685512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0" name="CustomShape 46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" name="PlaceHolder 4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32" name="PlaceHolder 4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570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571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572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73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74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575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576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77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78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579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580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81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82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583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4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5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86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4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5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6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7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8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9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0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1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2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08" name="CustomShape 40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4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42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PlaceHolder 4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612" name="PlaceHolder 4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e3b0"/>
            </a:gs>
            <a:gs pos="100000">
              <a:srgbClr val="b9a877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roup 1"/>
          <p:cNvGrpSpPr/>
          <p:nvPr/>
        </p:nvGrpSpPr>
        <p:grpSpPr>
          <a:xfrm>
            <a:off x="-514440" y="0"/>
            <a:ext cx="13600800" cy="7262280"/>
            <a:chOff x="-514440" y="0"/>
            <a:chExt cx="13600800" cy="7262280"/>
          </a:xfrm>
        </p:grpSpPr>
        <p:grpSp>
          <p:nvGrpSpPr>
            <p:cNvPr id="650" name="Group 2"/>
            <p:cNvGrpSpPr/>
            <p:nvPr/>
          </p:nvGrpSpPr>
          <p:grpSpPr>
            <a:xfrm>
              <a:off x="3240" y="0"/>
              <a:ext cx="12192120" cy="6858000"/>
              <a:chOff x="3240" y="0"/>
              <a:chExt cx="12192120" cy="6858000"/>
            </a:xfrm>
          </p:grpSpPr>
          <p:grpSp>
            <p:nvGrpSpPr>
              <p:cNvPr id="651" name="Group 3"/>
              <p:cNvGrpSpPr/>
              <p:nvPr/>
            </p:nvGrpSpPr>
            <p:grpSpPr>
              <a:xfrm>
                <a:off x="3240" y="0"/>
                <a:ext cx="3351600" cy="6856560"/>
                <a:chOff x="3240" y="0"/>
                <a:chExt cx="3351600" cy="6856560"/>
              </a:xfrm>
            </p:grpSpPr>
            <p:sp>
              <p:nvSpPr>
                <p:cNvPr id="652" name="CustomShape 4"/>
                <p:cNvSpPr/>
                <p:nvPr/>
              </p:nvSpPr>
              <p:spPr>
                <a:xfrm>
                  <a:off x="122256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53" name="CustomShape 5"/>
                <p:cNvSpPr/>
                <p:nvPr/>
              </p:nvSpPr>
              <p:spPr>
                <a:xfrm>
                  <a:off x="324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54" name="CustomShape 6"/>
                <p:cNvSpPr/>
                <p:nvPr/>
              </p:nvSpPr>
              <p:spPr>
                <a:xfrm>
                  <a:off x="30816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655" name="Group 7"/>
              <p:cNvGrpSpPr/>
              <p:nvPr/>
            </p:nvGrpSpPr>
            <p:grpSpPr>
              <a:xfrm>
                <a:off x="567000" y="0"/>
                <a:ext cx="3351600" cy="6856560"/>
                <a:chOff x="567000" y="0"/>
                <a:chExt cx="3351600" cy="6856560"/>
              </a:xfrm>
            </p:grpSpPr>
            <p:sp>
              <p:nvSpPr>
                <p:cNvPr id="656" name="CustomShape 8"/>
                <p:cNvSpPr/>
                <p:nvPr/>
              </p:nvSpPr>
              <p:spPr>
                <a:xfrm>
                  <a:off x="1786320" y="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57" name="CustomShape 9"/>
                <p:cNvSpPr/>
                <p:nvPr/>
              </p:nvSpPr>
              <p:spPr>
                <a:xfrm>
                  <a:off x="567000" y="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58" name="CustomShape 10"/>
                <p:cNvSpPr/>
                <p:nvPr/>
              </p:nvSpPr>
              <p:spPr>
                <a:xfrm>
                  <a:off x="871920" y="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659" name="Group 11"/>
              <p:cNvGrpSpPr/>
              <p:nvPr/>
            </p:nvGrpSpPr>
            <p:grpSpPr>
              <a:xfrm>
                <a:off x="8843760" y="1440"/>
                <a:ext cx="3351600" cy="6856560"/>
                <a:chOff x="8843760" y="1440"/>
                <a:chExt cx="3351600" cy="6856560"/>
              </a:xfrm>
            </p:grpSpPr>
            <p:sp>
              <p:nvSpPr>
                <p:cNvPr id="660" name="CustomShape 12"/>
                <p:cNvSpPr/>
                <p:nvPr/>
              </p:nvSpPr>
              <p:spPr>
                <a:xfrm rot="10800000">
                  <a:off x="8843760" y="1440"/>
                  <a:ext cx="21322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61" name="CustomShape 13"/>
                <p:cNvSpPr/>
                <p:nvPr/>
              </p:nvSpPr>
              <p:spPr>
                <a:xfrm rot="10800000">
                  <a:off x="11587320" y="1440"/>
                  <a:ext cx="60804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62" name="CustomShape 14"/>
                <p:cNvSpPr/>
                <p:nvPr/>
              </p:nvSpPr>
              <p:spPr>
                <a:xfrm rot="10800000">
                  <a:off x="10875960" y="1440"/>
                  <a:ext cx="1014480" cy="685656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63" name="CustomShape 15"/>
              <p:cNvSpPr/>
              <p:nvPr/>
            </p:nvSpPr>
            <p:spPr>
              <a:xfrm>
                <a:off x="5083200" y="0"/>
                <a:ext cx="37576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4" name="CustomShape 16"/>
              <p:cNvSpPr/>
              <p:nvPr/>
            </p:nvSpPr>
            <p:spPr>
              <a:xfrm>
                <a:off x="3864240" y="0"/>
                <a:ext cx="60804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5" name="CustomShape 17"/>
              <p:cNvSpPr/>
              <p:nvPr/>
            </p:nvSpPr>
            <p:spPr>
              <a:xfrm>
                <a:off x="4168800" y="0"/>
                <a:ext cx="1014480" cy="685656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66" name="CustomShape 18"/>
            <p:cNvSpPr/>
            <p:nvPr/>
          </p:nvSpPr>
          <p:spPr>
            <a:xfrm>
              <a:off x="-12600" y="5034960"/>
              <a:ext cx="12190680" cy="1174320"/>
            </a:xfrm>
            <a:custGeom>
              <a:avLst/>
              <a:gdLst/>
              <a:ahLst/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7" name="CustomShape 19"/>
            <p:cNvSpPr/>
            <p:nvPr/>
          </p:nvSpPr>
          <p:spPr>
            <a:xfrm>
              <a:off x="-12600" y="3467520"/>
              <a:ext cx="12190680" cy="889200"/>
            </a:xfrm>
            <a:custGeom>
              <a:avLst/>
              <a:gdLst/>
              <a:ahLst/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20"/>
            <p:cNvSpPr/>
            <p:nvPr/>
          </p:nvSpPr>
          <p:spPr>
            <a:xfrm>
              <a:off x="-28440" y="5640840"/>
              <a:ext cx="4004640" cy="1209960"/>
            </a:xfrm>
            <a:custGeom>
              <a:avLst/>
              <a:gdLst/>
              <a:ahLst/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9" name="CustomShape 21"/>
            <p:cNvSpPr/>
            <p:nvPr/>
          </p:nvSpPr>
          <p:spPr>
            <a:xfrm>
              <a:off x="-12600" y="5284440"/>
              <a:ext cx="12190680" cy="1477080"/>
            </a:xfrm>
            <a:custGeom>
              <a:avLst/>
              <a:gdLst/>
              <a:ahLst/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0" name="CustomShape 22"/>
            <p:cNvSpPr/>
            <p:nvPr/>
          </p:nvSpPr>
          <p:spPr>
            <a:xfrm>
              <a:off x="2853360" y="5132160"/>
              <a:ext cx="9308880" cy="1718640"/>
            </a:xfrm>
            <a:custGeom>
              <a:avLst/>
              <a:gdLst/>
              <a:ahLst/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1" name="CustomShape 23"/>
            <p:cNvSpPr/>
            <p:nvPr/>
          </p:nvSpPr>
          <p:spPr>
            <a:xfrm rot="1404600">
              <a:off x="422856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2" name="CustomShape 24"/>
            <p:cNvSpPr/>
            <p:nvPr/>
          </p:nvSpPr>
          <p:spPr>
            <a:xfrm rot="1404600">
              <a:off x="519372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CustomShape 25"/>
            <p:cNvSpPr/>
            <p:nvPr/>
          </p:nvSpPr>
          <p:spPr>
            <a:xfrm rot="1404600">
              <a:off x="5206320" y="16243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4" name="CustomShape 26"/>
            <p:cNvSpPr/>
            <p:nvPr/>
          </p:nvSpPr>
          <p:spPr>
            <a:xfrm rot="1404600">
              <a:off x="4203000" y="3574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5" name="CustomShape 27"/>
            <p:cNvSpPr/>
            <p:nvPr/>
          </p:nvSpPr>
          <p:spPr>
            <a:xfrm rot="1404600">
              <a:off x="6184080" y="54151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6" name="CustomShape 28"/>
            <p:cNvSpPr/>
            <p:nvPr/>
          </p:nvSpPr>
          <p:spPr>
            <a:xfrm rot="1404600">
              <a:off x="-287640" y="4233240"/>
              <a:ext cx="1585800" cy="1469520"/>
            </a:xfrm>
            <a:custGeom>
              <a:avLst/>
              <a:gdLst/>
              <a:ahLst/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7" name="CustomShape 29"/>
            <p:cNvSpPr/>
            <p:nvPr/>
          </p:nvSpPr>
          <p:spPr>
            <a:xfrm rot="1404600">
              <a:off x="266040" y="54342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8" name="CustomShape 30"/>
            <p:cNvSpPr/>
            <p:nvPr/>
          </p:nvSpPr>
          <p:spPr>
            <a:xfrm rot="1404600">
              <a:off x="304200" y="288144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9" name="CustomShape 31"/>
            <p:cNvSpPr/>
            <p:nvPr/>
          </p:nvSpPr>
          <p:spPr>
            <a:xfrm rot="1404600">
              <a:off x="1269360" y="415800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0" name="CustomShape 32"/>
            <p:cNvSpPr/>
            <p:nvPr/>
          </p:nvSpPr>
          <p:spPr>
            <a:xfrm rot="1404600">
              <a:off x="2247120" y="54435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1" name="CustomShape 33"/>
            <p:cNvSpPr/>
            <p:nvPr/>
          </p:nvSpPr>
          <p:spPr>
            <a:xfrm rot="1404600">
              <a:off x="2272680" y="289116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2" name="CustomShape 34"/>
            <p:cNvSpPr/>
            <p:nvPr/>
          </p:nvSpPr>
          <p:spPr>
            <a:xfrm rot="1404600">
              <a:off x="1294920" y="1595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3" name="CustomShape 35"/>
            <p:cNvSpPr/>
            <p:nvPr/>
          </p:nvSpPr>
          <p:spPr>
            <a:xfrm rot="1404600">
              <a:off x="9308520" y="41767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4" name="CustomShape 36"/>
            <p:cNvSpPr/>
            <p:nvPr/>
          </p:nvSpPr>
          <p:spPr>
            <a:xfrm rot="1404600">
              <a:off x="10298880" y="545328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5" name="CustomShape 37"/>
            <p:cNvSpPr/>
            <p:nvPr/>
          </p:nvSpPr>
          <p:spPr>
            <a:xfrm rot="1404600">
              <a:off x="10298880" y="2900520"/>
              <a:ext cx="2013480" cy="1469520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6" name="CustomShape 38"/>
            <p:cNvSpPr/>
            <p:nvPr/>
          </p:nvSpPr>
          <p:spPr>
            <a:xfrm rot="1404600">
              <a:off x="11295360" y="4086720"/>
              <a:ext cx="1563120" cy="1469520"/>
            </a:xfrm>
            <a:custGeom>
              <a:avLst/>
              <a:gdLst/>
              <a:ahLst/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7" name="CustomShape 39"/>
            <p:cNvSpPr/>
            <p:nvPr/>
          </p:nvSpPr>
          <p:spPr>
            <a:xfrm rot="1404600">
              <a:off x="11295720" y="1542600"/>
              <a:ext cx="1561320" cy="1470240"/>
            </a:xfrm>
            <a:custGeom>
              <a:avLst/>
              <a:gdLst/>
              <a:ahLst/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88" name="CustomShape 40" hidden="1"/>
          <p:cNvSpPr/>
          <p:nvPr/>
        </p:nvSpPr>
        <p:spPr>
          <a:xfrm>
            <a:off x="609480" y="333360"/>
            <a:ext cx="10971360" cy="6184080"/>
          </a:xfrm>
          <a:prstGeom prst="rect">
            <a:avLst/>
          </a:prstGeom>
          <a:solidFill>
            <a:schemeClr val="bg1"/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41" hidden="1"/>
          <p:cNvSpPr/>
          <p:nvPr/>
        </p:nvSpPr>
        <p:spPr>
          <a:xfrm>
            <a:off x="6081480" y="-21600"/>
            <a:ext cx="4903920" cy="6976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42" hidden="1"/>
          <p:cNvSpPr/>
          <p:nvPr/>
        </p:nvSpPr>
        <p:spPr>
          <a:xfrm>
            <a:off x="6198840" y="-21600"/>
            <a:ext cx="4672080" cy="62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91" name="Group 43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sp>
          <p:nvSpPr>
            <p:cNvPr id="692" name="CustomShape 44"/>
            <p:cNvSpPr/>
            <p:nvPr/>
          </p:nvSpPr>
          <p:spPr>
            <a:xfrm>
              <a:off x="0" y="0"/>
              <a:ext cx="12190680" cy="68565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3" name="CustomShape 45"/>
            <p:cNvSpPr/>
            <p:nvPr/>
          </p:nvSpPr>
          <p:spPr>
            <a:xfrm>
              <a:off x="0" y="1440"/>
              <a:ext cx="12190680" cy="685512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4" name="CustomShape 46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5" name="PlaceHolder 4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696" name="PlaceHolder 4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2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2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2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2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4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4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4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4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4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0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0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0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CustomShape 1"/>
          <p:cNvSpPr/>
          <p:nvPr/>
        </p:nvSpPr>
        <p:spPr>
          <a:xfrm>
            <a:off x="5209200" y="155160"/>
            <a:ext cx="6251760" cy="36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85540a"/>
                </a:solidFill>
                <a:latin typeface="Century Gothic"/>
                <a:ea typeface="DejaVu Sans"/>
              </a:rPr>
              <a:t>Client pour Dolibarr Mobile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1058" name="CustomShape 2"/>
          <p:cNvSpPr/>
          <p:nvPr/>
        </p:nvSpPr>
        <p:spPr>
          <a:xfrm>
            <a:off x="5922720" y="4325040"/>
            <a:ext cx="6267960" cy="10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fr-FR" sz="2000" spc="-1" strike="noStrike" cap="all">
                <a:solidFill>
                  <a:srgbClr val="262626"/>
                </a:solidFill>
                <a:latin typeface="Century Gothic"/>
                <a:ea typeface="DejaVu Sans"/>
              </a:rPr>
              <a:t>Emmanuel akodegbe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fr-FR" sz="2000" spc="-1" strike="noStrike" cap="all">
                <a:solidFill>
                  <a:srgbClr val="262626"/>
                </a:solidFill>
                <a:latin typeface="Century Gothic"/>
                <a:ea typeface="DejaVu Sans"/>
              </a:rPr>
              <a:t>Aminata Deme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fr-FR" sz="2000" spc="-1" strike="noStrike" cap="all">
                <a:solidFill>
                  <a:srgbClr val="262626"/>
                </a:solidFill>
                <a:latin typeface="Century Gothic"/>
                <a:ea typeface="DejaVu Sans"/>
              </a:rPr>
              <a:t>Mame mbaye kane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fr-FR" sz="2000" spc="-1" strike="noStrike" cap="all">
                <a:solidFill>
                  <a:srgbClr val="262626"/>
                </a:solidFill>
                <a:latin typeface="Century Gothic"/>
                <a:ea typeface="DejaVu Sans"/>
              </a:rPr>
              <a:t>Sokhna Anta mbacke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059" name="Image 4" descr="Image contenant un bâtiment, un siège, un banc, un côté&#10;&#10;Description générée automatiquement"/>
          <p:cNvPicPr/>
          <p:nvPr/>
        </p:nvPicPr>
        <p:blipFill>
          <a:blip r:embed="rId1"/>
          <a:stretch/>
        </p:blipFill>
        <p:spPr>
          <a:xfrm>
            <a:off x="0" y="0"/>
            <a:ext cx="463392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ustomShape 1"/>
          <p:cNvSpPr/>
          <p:nvPr/>
        </p:nvSpPr>
        <p:spPr>
          <a:xfrm>
            <a:off x="5472000" y="2592720"/>
            <a:ext cx="532692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Nouveau tiers ajouter sur la liste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75" name="" descr=""/>
          <p:cNvPicPr/>
          <p:nvPr/>
        </p:nvPicPr>
        <p:blipFill>
          <a:blip r:embed="rId1"/>
          <a:stretch/>
        </p:blipFill>
        <p:spPr>
          <a:xfrm>
            <a:off x="720000" y="576000"/>
            <a:ext cx="4181400" cy="565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966600" y="1656000"/>
            <a:ext cx="8824320" cy="26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Gestion des Utilisateurs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5472000" y="2592720"/>
            <a:ext cx="5326920" cy="186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Champs que doit remplir un nouvel utilisateur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78" name="" descr=""/>
          <p:cNvPicPr/>
          <p:nvPr/>
        </p:nvPicPr>
        <p:blipFill>
          <a:blip r:embed="rId1"/>
          <a:stretch/>
        </p:blipFill>
        <p:spPr>
          <a:xfrm>
            <a:off x="726120" y="414360"/>
            <a:ext cx="3160800" cy="599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" descr=""/>
          <p:cNvPicPr/>
          <p:nvPr/>
        </p:nvPicPr>
        <p:blipFill>
          <a:blip r:embed="rId1"/>
          <a:stretch/>
        </p:blipFill>
        <p:spPr>
          <a:xfrm>
            <a:off x="726120" y="414360"/>
            <a:ext cx="3160800" cy="6064560"/>
          </a:xfrm>
          <a:prstGeom prst="rect">
            <a:avLst/>
          </a:prstGeom>
          <a:ln>
            <a:noFill/>
          </a:ln>
        </p:spPr>
      </p:pic>
      <p:sp>
        <p:nvSpPr>
          <p:cNvPr id="1080" name="CustomShape 1"/>
          <p:cNvSpPr/>
          <p:nvPr/>
        </p:nvSpPr>
        <p:spPr>
          <a:xfrm>
            <a:off x="5472000" y="2592720"/>
            <a:ext cx="532692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Création d’un nouvel utilisateur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" descr=""/>
          <p:cNvPicPr/>
          <p:nvPr/>
        </p:nvPicPr>
        <p:blipFill>
          <a:blip r:embed="rId1"/>
          <a:stretch/>
        </p:blipFill>
        <p:spPr>
          <a:xfrm>
            <a:off x="726120" y="414360"/>
            <a:ext cx="3160800" cy="5992560"/>
          </a:xfrm>
          <a:prstGeom prst="rect">
            <a:avLst/>
          </a:prstGeom>
          <a:ln>
            <a:noFill/>
          </a:ln>
        </p:spPr>
      </p:pic>
      <p:sp>
        <p:nvSpPr>
          <p:cNvPr id="1082" name="CustomShape 1"/>
          <p:cNvSpPr/>
          <p:nvPr/>
        </p:nvSpPr>
        <p:spPr>
          <a:xfrm>
            <a:off x="5040000" y="2592720"/>
            <a:ext cx="575892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Liste des utilisateurs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" descr=""/>
          <p:cNvPicPr/>
          <p:nvPr/>
        </p:nvPicPr>
        <p:blipFill>
          <a:blip r:embed="rId1"/>
          <a:stretch/>
        </p:blipFill>
        <p:spPr>
          <a:xfrm>
            <a:off x="726120" y="432000"/>
            <a:ext cx="3160800" cy="5974920"/>
          </a:xfrm>
          <a:prstGeom prst="rect">
            <a:avLst/>
          </a:prstGeom>
          <a:ln>
            <a:noFill/>
          </a:ln>
        </p:spPr>
      </p:pic>
      <p:sp>
        <p:nvSpPr>
          <p:cNvPr id="1084" name="CustomShape 1"/>
          <p:cNvSpPr/>
          <p:nvPr/>
        </p:nvSpPr>
        <p:spPr>
          <a:xfrm>
            <a:off x="8496000" y="1800000"/>
            <a:ext cx="3238920" cy="30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Fiche technique de l’utilisateur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85" name="" descr=""/>
          <p:cNvPicPr/>
          <p:nvPr/>
        </p:nvPicPr>
        <p:blipFill>
          <a:blip r:embed="rId2"/>
          <a:stretch/>
        </p:blipFill>
        <p:spPr>
          <a:xfrm>
            <a:off x="4182120" y="486360"/>
            <a:ext cx="3160800" cy="592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966600" y="1656000"/>
            <a:ext cx="8824320" cy="26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Gestion des Contacts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CustomShape 1"/>
          <p:cNvSpPr/>
          <p:nvPr/>
        </p:nvSpPr>
        <p:spPr>
          <a:xfrm>
            <a:off x="6048000" y="1800000"/>
            <a:ext cx="575892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Acceuil dans le module Tiers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88" name="" descr=""/>
          <p:cNvPicPr/>
          <p:nvPr/>
        </p:nvPicPr>
        <p:blipFill>
          <a:blip r:embed="rId1"/>
          <a:stretch/>
        </p:blipFill>
        <p:spPr>
          <a:xfrm>
            <a:off x="451440" y="216000"/>
            <a:ext cx="5307480" cy="619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CustomShape 1"/>
          <p:cNvSpPr/>
          <p:nvPr/>
        </p:nvSpPr>
        <p:spPr>
          <a:xfrm>
            <a:off x="6048000" y="2304000"/>
            <a:ext cx="482292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Acceuil dans le module Contact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90" name="" descr=""/>
          <p:cNvPicPr/>
          <p:nvPr/>
        </p:nvPicPr>
        <p:blipFill>
          <a:blip r:embed="rId1"/>
          <a:stretch/>
        </p:blipFill>
        <p:spPr>
          <a:xfrm>
            <a:off x="504000" y="216000"/>
            <a:ext cx="5307480" cy="633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ustomShape 1"/>
          <p:cNvSpPr/>
          <p:nvPr/>
        </p:nvSpPr>
        <p:spPr>
          <a:xfrm>
            <a:off x="6048000" y="2304360"/>
            <a:ext cx="525492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Ajout d’un  Contact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92" name="" descr=""/>
          <p:cNvPicPr/>
          <p:nvPr/>
        </p:nvPicPr>
        <p:blipFill>
          <a:blip r:embed="rId1"/>
          <a:stretch/>
        </p:blipFill>
        <p:spPr>
          <a:xfrm>
            <a:off x="504000" y="216000"/>
            <a:ext cx="5307480" cy="626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CustomShape 1"/>
          <p:cNvSpPr/>
          <p:nvPr/>
        </p:nvSpPr>
        <p:spPr>
          <a:xfrm>
            <a:off x="1122480" y="785520"/>
            <a:ext cx="936504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2000"/>
          </a:bodyPr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RESUME DE LA SEMAINE DU 13 FEVRIER  AU 18 FEVRIER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61" name="CustomShape 2"/>
          <p:cNvSpPr/>
          <p:nvPr/>
        </p:nvSpPr>
        <p:spPr>
          <a:xfrm>
            <a:off x="1400400" y="2337120"/>
            <a:ext cx="9389520" cy="35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1000"/>
          </a:bodyPr>
          <a:p>
            <a:pPr marL="343080" indent="-272880">
              <a:lnSpc>
                <a:spcPct val="100000"/>
              </a:lnSpc>
              <a:spcBef>
                <a:spcPts val="519"/>
              </a:spcBef>
              <a:buClr>
                <a:srgbClr val="85540a"/>
              </a:buClr>
              <a:buSzPct val="76000"/>
              <a:buFont typeface="Wingdings 2" charset="2"/>
              <a:buChar char=""/>
            </a:pPr>
            <a:r>
              <a:rPr b="0" lang="fr-FR" sz="2600" spc="-1" strike="noStrike">
                <a:solidFill>
                  <a:srgbClr val="4e3b30"/>
                </a:solidFill>
                <a:latin typeface="Century Gothic"/>
                <a:ea typeface="DejaVu Sans"/>
              </a:rPr>
              <a:t>On a pu gérer les utilisateurs avec la possibilité de les créer, supprimer et les mettre à jour.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b="0" lang="fr-FR" sz="2600" spc="-1" strike="noStrike">
              <a:latin typeface="Arial"/>
            </a:endParaRPr>
          </a:p>
          <a:p>
            <a:pPr marL="343080" indent="-272880">
              <a:lnSpc>
                <a:spcPct val="100000"/>
              </a:lnSpc>
              <a:spcBef>
                <a:spcPts val="519"/>
              </a:spcBef>
              <a:buClr>
                <a:srgbClr val="85540a"/>
              </a:buClr>
              <a:buSzPct val="76000"/>
              <a:buFont typeface="Wingdings 2" charset="2"/>
              <a:buChar char=""/>
            </a:pPr>
            <a:r>
              <a:rPr b="0" lang="fr-FR" sz="2600" spc="-1" strike="noStrike">
                <a:solidFill>
                  <a:srgbClr val="4e3b30"/>
                </a:solidFill>
                <a:latin typeface="Century Gothic"/>
                <a:ea typeface="DejaVu Sans"/>
              </a:rPr>
              <a:t>Nous avons pu aussi finaliser la gestion du module Produit.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b="0" lang="fr-FR" sz="2600" spc="-1" strike="noStrike">
              <a:latin typeface="Arial"/>
            </a:endParaRPr>
          </a:p>
          <a:p>
            <a:pPr marL="343080" indent="-272880">
              <a:lnSpc>
                <a:spcPct val="100000"/>
              </a:lnSpc>
              <a:spcBef>
                <a:spcPts val="519"/>
              </a:spcBef>
              <a:buClr>
                <a:srgbClr val="85540a"/>
              </a:buClr>
              <a:buSzPct val="76000"/>
              <a:buFont typeface="Wingdings 2" charset="2"/>
              <a:buChar char=""/>
            </a:pPr>
            <a:r>
              <a:rPr b="0" lang="fr-FR" sz="2600" spc="-1" strike="noStrike">
                <a:solidFill>
                  <a:srgbClr val="4e3b30"/>
                </a:solidFill>
                <a:latin typeface="Century Gothic"/>
                <a:ea typeface="DejaVu Sans"/>
              </a:rPr>
              <a:t>On a aussi voulu gérer le module Tiers dans lequel il y a Tiers et Contact. 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b="0" lang="fr-FR" sz="2600" spc="-1" strike="noStrike">
              <a:latin typeface="Arial"/>
            </a:endParaRPr>
          </a:p>
          <a:p>
            <a:pPr marL="343080" indent="-272880">
              <a:lnSpc>
                <a:spcPct val="100000"/>
              </a:lnSpc>
              <a:spcBef>
                <a:spcPts val="519"/>
              </a:spcBef>
              <a:buClr>
                <a:srgbClr val="85540a"/>
              </a:buClr>
              <a:buSzPct val="76000"/>
              <a:buFont typeface="Wingdings 2" charset="2"/>
              <a:buChar char=""/>
            </a:pPr>
            <a:r>
              <a:rPr b="0" lang="fr-FR" sz="2600" spc="-1" strike="noStrike">
                <a:solidFill>
                  <a:srgbClr val="4e3b30"/>
                </a:solidFill>
                <a:latin typeface="Century Gothic"/>
                <a:ea typeface="DejaVu Sans"/>
              </a:rPr>
              <a:t>Par contre pour la partie Contact on a rencontrer un problème à savoir : le format par lequel Dolibarr renvoie les données à l’API n’était pas celui que ce dernier les attendaient. On a pu constater cela avec l’utilisatoin de Postman. </a:t>
            </a:r>
            <a:endParaRPr b="0" lang="fr-FR" sz="2600" spc="-1" strike="noStrike">
              <a:latin typeface="Arial"/>
            </a:endParaRPr>
          </a:p>
          <a:p>
            <a:pPr marL="68760">
              <a:lnSpc>
                <a:spcPct val="100000"/>
              </a:lnSpc>
              <a:spcBef>
                <a:spcPts val="519"/>
              </a:spcBef>
              <a:tabLst>
                <a:tab algn="l" pos="0"/>
              </a:tabLst>
            </a:pPr>
            <a:endParaRPr b="0" lang="fr-FR" sz="2600" spc="-1" strike="noStrike">
              <a:latin typeface="Arial"/>
            </a:endParaRPr>
          </a:p>
          <a:p>
            <a:pPr marL="343080" indent="-272880">
              <a:lnSpc>
                <a:spcPct val="100000"/>
              </a:lnSpc>
              <a:spcBef>
                <a:spcPts val="519"/>
              </a:spcBef>
              <a:buClr>
                <a:srgbClr val="85540a"/>
              </a:buClr>
              <a:buSzPct val="76000"/>
              <a:buFont typeface="Wingdings 2" charset="2"/>
              <a:buChar char=""/>
              <a:tabLst>
                <a:tab algn="l" pos="0"/>
              </a:tabLst>
            </a:pPr>
            <a:r>
              <a:rPr b="0" lang="fr-FR" sz="2600" spc="-1" strike="noStrike">
                <a:solidFill>
                  <a:srgbClr val="4e3b30"/>
                </a:solidFill>
                <a:latin typeface="Century Gothic"/>
                <a:ea typeface="DejaVu Sans"/>
              </a:rPr>
              <a:t>Nous nous sommes concentrer sur le back-end avec la connexion par API et directement sur la base de donnée  et sur le front–end pour la réalisation de l’API.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  <a:tabLst>
                <a:tab algn="l" pos="0"/>
              </a:tabLst>
            </a:pPr>
            <a:endParaRPr b="0" lang="fr-FR" sz="2600" spc="-1" strike="noStrike">
              <a:latin typeface="Arial"/>
            </a:endParaRPr>
          </a:p>
          <a:p>
            <a:pPr marL="343080" indent="-272880">
              <a:lnSpc>
                <a:spcPct val="100000"/>
              </a:lnSpc>
              <a:spcBef>
                <a:spcPts val="519"/>
              </a:spcBef>
              <a:buClr>
                <a:srgbClr val="85540a"/>
              </a:buClr>
              <a:buSzPct val="76000"/>
              <a:buFont typeface="Wingdings 2" charset="2"/>
              <a:buChar char=""/>
              <a:tabLst>
                <a:tab algn="l" pos="0"/>
              </a:tabLst>
            </a:pPr>
            <a:r>
              <a:rPr b="0" lang="fr-FR" sz="2600" spc="-1" strike="noStrike">
                <a:solidFill>
                  <a:srgbClr val="4e3b30"/>
                </a:solidFill>
                <a:latin typeface="Century Gothic"/>
                <a:ea typeface="DejaVu Sans"/>
              </a:rPr>
              <a:t>Par manque de temps nous n’avons pas pu réaliser les modules Commerce et Facturation ce qui était notre souhait au départ. </a:t>
            </a:r>
            <a:endParaRPr b="0" lang="fr-FR" sz="2600" spc="-1" strike="noStrike">
              <a:latin typeface="Arial"/>
            </a:endParaRPr>
          </a:p>
          <a:p>
            <a:pPr marL="6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2600" spc="-1" strike="noStrike">
              <a:latin typeface="Arial"/>
            </a:endParaRPr>
          </a:p>
          <a:p>
            <a:pPr marL="6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2600" spc="-1" strike="noStrike">
              <a:latin typeface="Arial"/>
            </a:endParaRPr>
          </a:p>
          <a:p>
            <a:pPr marL="6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2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" descr=""/>
          <p:cNvPicPr/>
          <p:nvPr/>
        </p:nvPicPr>
        <p:blipFill>
          <a:blip r:embed="rId1"/>
          <a:stretch/>
        </p:blipFill>
        <p:spPr>
          <a:xfrm>
            <a:off x="504000" y="216000"/>
            <a:ext cx="5307480" cy="6478920"/>
          </a:xfrm>
          <a:prstGeom prst="rect">
            <a:avLst/>
          </a:prstGeom>
          <a:ln>
            <a:noFill/>
          </a:ln>
        </p:spPr>
      </p:pic>
      <p:sp>
        <p:nvSpPr>
          <p:cNvPr id="1094" name="CustomShape 1"/>
          <p:cNvSpPr/>
          <p:nvPr/>
        </p:nvSpPr>
        <p:spPr>
          <a:xfrm>
            <a:off x="6120000" y="994320"/>
            <a:ext cx="4822920" cy="421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85540a"/>
                </a:solidFill>
                <a:latin typeface="Century Gothic"/>
                <a:ea typeface="DejaVu Sans"/>
              </a:rPr>
              <a:t>Erreur que l’on rencotre lorsqu’on veut avoir la liste des contacts. Ceci est causé par une transmission des données sur des formats différents à celui que la méthode GET. De ce fait il ne peut pas les récupérer normalement  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" descr=""/>
          <p:cNvPicPr/>
          <p:nvPr/>
        </p:nvPicPr>
        <p:blipFill>
          <a:blip r:embed="rId1"/>
          <a:srcRect l="28049" t="14283" r="210" b="9"/>
          <a:stretch/>
        </p:blipFill>
        <p:spPr>
          <a:xfrm>
            <a:off x="637200" y="504000"/>
            <a:ext cx="8073720" cy="6118560"/>
          </a:xfrm>
          <a:prstGeom prst="rect">
            <a:avLst/>
          </a:prstGeom>
          <a:ln>
            <a:noFill/>
          </a:ln>
        </p:spPr>
      </p:pic>
      <p:sp>
        <p:nvSpPr>
          <p:cNvPr id="1096" name="CustomShape 1"/>
          <p:cNvSpPr/>
          <p:nvPr/>
        </p:nvSpPr>
        <p:spPr>
          <a:xfrm>
            <a:off x="9072000" y="1786680"/>
            <a:ext cx="230292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85540a"/>
                </a:solidFill>
                <a:latin typeface="Century Gothic"/>
                <a:ea typeface="DejaVu Sans"/>
              </a:rPr>
              <a:t>Erreur qui est généré au niveau de Postman en utilisant la méthode GET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ustomShape 1"/>
          <p:cNvSpPr/>
          <p:nvPr/>
        </p:nvSpPr>
        <p:spPr>
          <a:xfrm>
            <a:off x="1013400" y="1609920"/>
            <a:ext cx="8824320" cy="26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Réalisation du module: Gestion des produits(Fin)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CustomShape 1"/>
          <p:cNvSpPr/>
          <p:nvPr/>
        </p:nvSpPr>
        <p:spPr>
          <a:xfrm>
            <a:off x="1682280" y="757080"/>
            <a:ext cx="936504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Page d’ajout des produits 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64" name="" descr=""/>
          <p:cNvPicPr/>
          <p:nvPr/>
        </p:nvPicPr>
        <p:blipFill>
          <a:blip r:embed="rId1"/>
          <a:stretch/>
        </p:blipFill>
        <p:spPr>
          <a:xfrm>
            <a:off x="1343520" y="2016000"/>
            <a:ext cx="9581760" cy="405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ustomShape 1"/>
          <p:cNvSpPr/>
          <p:nvPr/>
        </p:nvSpPr>
        <p:spPr>
          <a:xfrm>
            <a:off x="3024000" y="973800"/>
            <a:ext cx="67982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Liste des produits 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66" name="" descr=""/>
          <p:cNvPicPr/>
          <p:nvPr/>
        </p:nvPicPr>
        <p:blipFill>
          <a:blip r:embed="rId1"/>
          <a:stretch/>
        </p:blipFill>
        <p:spPr>
          <a:xfrm>
            <a:off x="648000" y="1944000"/>
            <a:ext cx="10798920" cy="446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966600" y="1656000"/>
            <a:ext cx="8824320" cy="26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Gestion des Tiers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CustomShape 1"/>
          <p:cNvSpPr/>
          <p:nvPr/>
        </p:nvSpPr>
        <p:spPr>
          <a:xfrm>
            <a:off x="5472000" y="2592000"/>
            <a:ext cx="532692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Liste des tiers 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69" name="" descr=""/>
          <p:cNvPicPr/>
          <p:nvPr/>
        </p:nvPicPr>
        <p:blipFill>
          <a:blip r:embed="rId1"/>
          <a:stretch/>
        </p:blipFill>
        <p:spPr>
          <a:xfrm>
            <a:off x="720000" y="432000"/>
            <a:ext cx="4182480" cy="599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CustomShape 1"/>
          <p:cNvSpPr/>
          <p:nvPr/>
        </p:nvSpPr>
        <p:spPr>
          <a:xfrm>
            <a:off x="5472000" y="2592360"/>
            <a:ext cx="532692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On ajoute un nouveau tiers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071" name="" descr=""/>
          <p:cNvPicPr/>
          <p:nvPr/>
        </p:nvPicPr>
        <p:blipFill>
          <a:blip r:embed="rId1"/>
          <a:stretch/>
        </p:blipFill>
        <p:spPr>
          <a:xfrm>
            <a:off x="720000" y="432000"/>
            <a:ext cx="4201920" cy="597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" descr=""/>
          <p:cNvPicPr/>
          <p:nvPr/>
        </p:nvPicPr>
        <p:blipFill>
          <a:blip r:embed="rId1"/>
          <a:stretch/>
        </p:blipFill>
        <p:spPr>
          <a:xfrm>
            <a:off x="720000" y="536040"/>
            <a:ext cx="4215960" cy="5654880"/>
          </a:xfrm>
          <a:prstGeom prst="rect">
            <a:avLst/>
          </a:prstGeom>
          <a:ln>
            <a:noFill/>
          </a:ln>
        </p:spPr>
      </p:pic>
      <p:sp>
        <p:nvSpPr>
          <p:cNvPr id="1073" name="CustomShape 1"/>
          <p:cNvSpPr/>
          <p:nvPr/>
        </p:nvSpPr>
        <p:spPr>
          <a:xfrm>
            <a:off x="5472000" y="2592720"/>
            <a:ext cx="5326920" cy="186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85540a"/>
                </a:solidFill>
                <a:latin typeface="Century Gothic"/>
                <a:ea typeface="DejaVu Sans"/>
              </a:rPr>
              <a:t>Renseignement des données du nouveau tiers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product overview presentation</Template>
  <TotalTime>292</TotalTime>
  <Application>LibreOffice/6.4.7.2$Linux_X86_64 LibreOffice_project/40$Build-2</Application>
  <Words>1177</Words>
  <Paragraphs>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2023-02-04T23:38:40Z</dcterms:created>
  <dc:creator>aminata DEME</dc:creator>
  <dc:description/>
  <dc:language>fr-FR</dc:language>
  <cp:lastModifiedBy/>
  <dcterms:modified xsi:type="dcterms:W3CDTF">2023-02-19T20:14:01Z</dcterms:modified>
  <cp:revision>23</cp:revision>
  <dc:subject/>
  <dc:title>Product Name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pplications">
    <vt:lpwstr/>
  </property>
  <property fmtid="{D5CDD505-2E9C-101B-9397-08002B2CF9AE}" pid="4" name="CampaignTags">
    <vt:lpwstr/>
  </property>
  <property fmtid="{D5CDD505-2E9C-101B-9397-08002B2CF9AE}" pid="5" name="CategoryTags">
    <vt:lpwstr/>
  </property>
  <property fmtid="{D5CDD505-2E9C-101B-9397-08002B2CF9AE}" pid="6" name="ContentTypeId">
    <vt:lpwstr>0x010100AA3F7D94069FF64A86F7DFF56D60E3BE</vt:lpwstr>
  </property>
  <property fmtid="{D5CDD505-2E9C-101B-9397-08002B2CF9AE}" pid="7" name="FeatureTags">
    <vt:lpwstr/>
  </property>
  <property fmtid="{D5CDD505-2E9C-101B-9397-08002B2CF9AE}" pid="8" name="HiddenCategoryTags">
    <vt:lpwstr/>
  </property>
  <property fmtid="{D5CDD505-2E9C-101B-9397-08002B2CF9AE}" pid="9" name="HiddenSlides">
    <vt:i4>0</vt:i4>
  </property>
  <property fmtid="{D5CDD505-2E9C-101B-9397-08002B2CF9AE}" pid="10" name="HyperlinksChanged">
    <vt:bool>0</vt:bool>
  </property>
  <property fmtid="{D5CDD505-2E9C-101B-9397-08002B2CF9AE}" pid="11" name="InternalTags">
    <vt:lpwstr/>
  </property>
  <property fmtid="{D5CDD505-2E9C-101B-9397-08002B2CF9AE}" pid="12" name="LinksUpToDate">
    <vt:bool>0</vt:bool>
  </property>
  <property fmtid="{D5CDD505-2E9C-101B-9397-08002B2CF9AE}" pid="13" name="LocalizationTags">
    <vt:lpwstr/>
  </property>
  <property fmtid="{D5CDD505-2E9C-101B-9397-08002B2CF9AE}" pid="14" name="MMClips">
    <vt:i4>0</vt:i4>
  </property>
  <property fmtid="{D5CDD505-2E9C-101B-9397-08002B2CF9AE}" pid="15" name="Notes">
    <vt:i4>1</vt:i4>
  </property>
  <property fmtid="{D5CDD505-2E9C-101B-9397-08002B2CF9AE}" pid="16" name="Order">
    <vt:i4>74065800</vt:i4>
  </property>
  <property fmtid="{D5CDD505-2E9C-101B-9397-08002B2CF9AE}" pid="17" name="PresentationFormat">
    <vt:lpwstr>Grand écran</vt:lpwstr>
  </property>
  <property fmtid="{D5CDD505-2E9C-101B-9397-08002B2CF9AE}" pid="18" name="ScaleCrop">
    <vt:bool>0</vt:bool>
  </property>
  <property fmtid="{D5CDD505-2E9C-101B-9397-08002B2CF9AE}" pid="19" name="ScenarioTags">
    <vt:lpwstr/>
  </property>
  <property fmtid="{D5CDD505-2E9C-101B-9397-08002B2CF9AE}" pid="20" name="ShareDoc">
    <vt:bool>0</vt:bool>
  </property>
  <property fmtid="{D5CDD505-2E9C-101B-9397-08002B2CF9AE}" pid="21" name="Slides">
    <vt:i4>44</vt:i4>
  </property>
</Properties>
</file>